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1" r:id="rId1"/>
  </p:sldMasterIdLst>
  <p:notesMasterIdLst>
    <p:notesMasterId r:id="rId16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1" r:id="rId12"/>
    <p:sldId id="268" r:id="rId13"/>
    <p:sldId id="267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979" autoAdjust="0"/>
  </p:normalViewPr>
  <p:slideViewPr>
    <p:cSldViewPr snapToGrid="0">
      <p:cViewPr varScale="1">
        <p:scale>
          <a:sx n="52" d="100"/>
          <a:sy n="52" d="100"/>
        </p:scale>
        <p:origin x="12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9EC506-90D6-4A59-9B63-AC381347E8EE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E3D2F-DA46-4979-B2B7-D15451F9C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420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Higher education institutions in Taiwan include 2-year junior colleges, 5-year junior colleges, and universities. Like most countries, the study period is 4 years for an undergraduate university degree, 1 to a maximum of 4 years for a master degree, and 2 to a maximum of 7 years for a doctoral degree.</a:t>
            </a:r>
          </a:p>
          <a:p>
            <a:endParaRPr lang="en-US" dirty="0" smtClean="0"/>
          </a:p>
          <a:p>
            <a:r>
              <a:rPr lang="en-US" dirty="0" smtClean="0"/>
              <a:t>In SY2017, there are 157 universities, colleges and junior colleges, totaling 1,273,894 students.</a:t>
            </a:r>
          </a:p>
          <a:p>
            <a:endParaRPr lang="en-US" dirty="0" smtClean="0"/>
          </a:p>
          <a:p>
            <a:r>
              <a:rPr lang="en-US" dirty="0" smtClean="0"/>
              <a:t>Higher technological and vocational education in Taiwan is divided into junior colleges (2-year and 5-year), technical colleges and universities of science and technology as follows:</a:t>
            </a:r>
            <a:br>
              <a:rPr lang="en-US" dirty="0" smtClean="0"/>
            </a:br>
            <a:r>
              <a:rPr lang="en-US" b="1" dirty="0" smtClean="0"/>
              <a:t>Junior colleges </a:t>
            </a:r>
            <a:r>
              <a:rPr lang="en-US" dirty="0" smtClean="0"/>
              <a:t>are divided into two categories depending on the duration of their curriculum, two years or five years. The </a:t>
            </a:r>
            <a:r>
              <a:rPr lang="en-US" b="1" dirty="0" smtClean="0"/>
              <a:t>two-year schools </a:t>
            </a:r>
            <a:r>
              <a:rPr lang="en-US" dirty="0" smtClean="0"/>
              <a:t>recruit students from skill-based senior secondary schools, comprehensive senior secondary schools graduates or with the same education level. The </a:t>
            </a:r>
            <a:r>
              <a:rPr lang="en-US" b="1" dirty="0" smtClean="0"/>
              <a:t>five-year schools </a:t>
            </a:r>
            <a:r>
              <a:rPr lang="en-US" dirty="0" smtClean="0"/>
              <a:t>are attended by junior high school graduates or students with qualifications of the same level. Graduates from the schools receive an </a:t>
            </a:r>
            <a:r>
              <a:rPr lang="en-US" b="1" dirty="0" smtClean="0"/>
              <a:t>associate degree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E3D2F-DA46-4979-B2B7-D15451F9C7D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743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Science, Technology, Engineering, and Mathematics education (STEM)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Technical and Vocational Education and Training (TVET)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E3D2F-DA46-4979-B2B7-D15451F9C7D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176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</a:t>
            </a:r>
            <a:r>
              <a:rPr lang="en-US" baseline="0" dirty="0" smtClean="0"/>
              <a:t> response to Research Question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E3D2F-DA46-4979-B2B7-D15451F9C7D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997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</a:t>
            </a:r>
            <a:r>
              <a:rPr lang="en-US" baseline="0" dirty="0" smtClean="0"/>
              <a:t> response to Research Question 1</a:t>
            </a:r>
          </a:p>
          <a:p>
            <a:r>
              <a:rPr lang="en-US" baseline="0" dirty="0" smtClean="0"/>
              <a:t>Google: Taiwan is its largest R&amp;D center in Asia.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ommitting in 2018 to “train 50,000 Taiwanese businesses and students in digital marketing over the next year through a combination of online and offline initiatives” and “holding a train-the-trainers program for teachers in locations across Taiwan … to educate a new generation of Taiwanese students in AI” and machine learning.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Microsoft: Launched AI R&amp;D Center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Amazon: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Invested in “Joint Innovative Center”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E3D2F-DA46-4979-B2B7-D15451F9C7D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2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response to Question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E3D2F-DA46-4979-B2B7-D15451F9C7D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774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response to Question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E3D2F-DA46-4979-B2B7-D15451F9C7D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554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E3D2F-DA46-4979-B2B7-D15451F9C7D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3064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E3D2F-DA46-4979-B2B7-D15451F9C7D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707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6C034296-DB76-40BF-8E3E-AC4B3CAD64FC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EEFE3269-219F-45EF-90EF-778C14BD7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982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34296-DB76-40BF-8E3E-AC4B3CAD64FC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E3269-219F-45EF-90EF-778C14BD7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236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34296-DB76-40BF-8E3E-AC4B3CAD64FC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E3269-219F-45EF-90EF-778C14BD7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361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34296-DB76-40BF-8E3E-AC4B3CAD64FC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E3269-219F-45EF-90EF-778C14BD7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038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34296-DB76-40BF-8E3E-AC4B3CAD64FC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E3269-219F-45EF-90EF-778C14BD7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571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34296-DB76-40BF-8E3E-AC4B3CAD64FC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E3269-219F-45EF-90EF-778C14BD7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094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34296-DB76-40BF-8E3E-AC4B3CAD64FC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E3269-219F-45EF-90EF-778C14BD7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224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34296-DB76-40BF-8E3E-AC4B3CAD64FC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E3269-219F-45EF-90EF-778C14BD7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708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34296-DB76-40BF-8E3E-AC4B3CAD64FC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E3269-219F-45EF-90EF-778C14BD7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573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34296-DB76-40BF-8E3E-AC4B3CAD64FC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EEFE3269-219F-45EF-90EF-778C14BD7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57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6C034296-DB76-40BF-8E3E-AC4B3CAD64FC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EEFE3269-219F-45EF-90EF-778C14BD7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5227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6C034296-DB76-40BF-8E3E-AC4B3CAD64FC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EEFE3269-219F-45EF-90EF-778C14BD7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958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iaezcpc@nccu.edu.tw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hyperlink" Target="http://www3.nccu.edu.tw/~iaezcpc/en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4850" y="1767840"/>
            <a:ext cx="10782300" cy="1783155"/>
          </a:xfr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Innovation Policy for Human Capital Investment in Taiwan’s Education</a:t>
            </a:r>
            <a:endParaRPr lang="en-US" sz="4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3504" y="3901440"/>
            <a:ext cx="10782300" cy="2074487"/>
          </a:xfrm>
        </p:spPr>
        <p:txBody>
          <a:bodyPr>
            <a:normAutofit fontScale="92500"/>
          </a:bodyPr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Chuing</a:t>
            </a:r>
            <a:r>
              <a:rPr lang="en-US" sz="27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Prudence </a:t>
            </a:r>
            <a:r>
              <a:rPr lang="en-US" sz="27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Chou</a:t>
            </a:r>
            <a:r>
              <a:rPr lang="zh-TW" altLang="en-US" sz="27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周祝瑛 </a:t>
            </a:r>
            <a:endParaRPr lang="en-US" sz="27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7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Department of Education</a:t>
            </a:r>
          </a:p>
          <a:p>
            <a:pPr algn="ctr"/>
            <a:r>
              <a:rPr lang="en-US" sz="27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National  </a:t>
            </a:r>
            <a:r>
              <a:rPr lang="en-US" sz="27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Chengchi</a:t>
            </a:r>
            <a:r>
              <a:rPr lang="en-US" sz="27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University (NCCU), </a:t>
            </a:r>
            <a:r>
              <a:rPr lang="en-US" sz="27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Taiwan</a:t>
            </a:r>
          </a:p>
          <a:p>
            <a:pPr algn="ctr"/>
            <a:r>
              <a:rPr lang="en-US" sz="27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International Strategic </a:t>
            </a:r>
            <a:r>
              <a:rPr lang="en-US" sz="27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Research </a:t>
            </a:r>
            <a:r>
              <a:rPr lang="en-US" sz="27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Congress (ISRC 2019)</a:t>
            </a:r>
          </a:p>
          <a:p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61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4" y="249383"/>
            <a:ext cx="10772775" cy="1401288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Local Responses</a:t>
            </a:r>
            <a:endParaRPr lang="en-US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1436915"/>
            <a:ext cx="10753725" cy="4667002"/>
          </a:xfrm>
        </p:spPr>
        <p:txBody>
          <a:bodyPr>
            <a:normAutofit/>
          </a:bodyPr>
          <a:lstStyle/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6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As of 2016, public expenditure per student is at its highest level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6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STEM programs produced many graduates -&gt; Many graduates seek opportunities abroad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6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Brain Drain effect, particularly from Taiwan to China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6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Shift away from TVET -&gt; Firms lack vocationally trained labor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6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National Science and Technology Development Plan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6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Taiwan Productivity 4.0 Initiative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6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Greater collaboration between educational institutions 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6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16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57224" y="1353312"/>
            <a:ext cx="10773157" cy="4424553"/>
          </a:xfrm>
        </p:spPr>
        <p:txBody>
          <a:bodyPr>
            <a:normAutofit fontScale="92500" lnSpcReduction="10000"/>
          </a:bodyPr>
          <a:lstStyle/>
          <a:p>
            <a:endParaRPr lang="en-US" altLang="zh-TW" dirty="0"/>
          </a:p>
          <a:p>
            <a:r>
              <a:rPr lang="en-US" altLang="zh-TW" sz="4400" dirty="0" smtClean="0"/>
              <a:t>The 1994 Educational Reform Master Plan was launched to increase the number of general high schools and universities</a:t>
            </a:r>
          </a:p>
          <a:p>
            <a:r>
              <a:rPr lang="en-US" altLang="zh-TW" sz="4400" dirty="0" smtClean="0"/>
              <a:t>-- to accommodate the greater societal need for </a:t>
            </a:r>
            <a:r>
              <a:rPr lang="en-US" altLang="zh-TW" sz="4400" dirty="0"/>
              <a:t>schooling. </a:t>
            </a:r>
            <a:endParaRPr lang="en-US" altLang="zh-TW" sz="4400" dirty="0" smtClean="0"/>
          </a:p>
          <a:p>
            <a:r>
              <a:rPr lang="en-US" altLang="zh-TW" sz="4400" dirty="0" smtClean="0"/>
              <a:t>-- </a:t>
            </a:r>
            <a:r>
              <a:rPr lang="en-US" altLang="zh-TW" sz="4400" dirty="0"/>
              <a:t>to relieve high school and university entrance examination competition and pressure.</a:t>
            </a:r>
          </a:p>
          <a:p>
            <a:endParaRPr lang="en-US" altLang="zh-TW" sz="4400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47829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4" y="249383"/>
            <a:ext cx="10772775" cy="1401288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Conclusion</a:t>
            </a:r>
            <a:endParaRPr lang="en-US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1436915"/>
            <a:ext cx="10753725" cy="4667002"/>
          </a:xfrm>
        </p:spPr>
        <p:txBody>
          <a:bodyPr>
            <a:normAutofit/>
          </a:bodyPr>
          <a:lstStyle/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600" dirty="0" smtClean="0">
                <a:latin typeface="Verdana" panose="020B0604030504040204" pitchFamily="34" charset="0"/>
                <a:ea typeface="Verdana" panose="020B0604030504040204" pitchFamily="34" charset="0"/>
              </a:rPr>
              <a:t>Government, businesses, individuals must collaborate to address rising international competition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600" dirty="0" smtClean="0">
                <a:latin typeface="Verdana" panose="020B0604030504040204" pitchFamily="34" charset="0"/>
                <a:ea typeface="Verdana" panose="020B0604030504040204" pitchFamily="34" charset="0"/>
              </a:rPr>
              <a:t>Greater innovation and productivity needed to guarantee prosperity and equity in Taiwan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600" dirty="0" smtClean="0">
                <a:latin typeface="Verdana" panose="020B0604030504040204" pitchFamily="34" charset="0"/>
                <a:ea typeface="Verdana" panose="020B0604030504040204" pitchFamily="34" charset="0"/>
              </a:rPr>
              <a:t>Reemphasize the importance of TVET alongside STEM in relation to human capital development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6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93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Chuing</a:t>
            </a: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Prudence </a:t>
            </a:r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Chou</a:t>
            </a:r>
            <a:r>
              <a:rPr lang="zh-TW" altLang="en-US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周祝瑛 </a:t>
            </a:r>
            <a:r>
              <a:rPr lang="en-US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en-US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endParaRPr lang="en-US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600" dirty="0" smtClean="0">
                <a:latin typeface="Verdana" panose="020B0604030504040204" pitchFamily="34" charset="0"/>
                <a:ea typeface="Verdana" panose="020B0604030504040204" pitchFamily="34" charset="0"/>
              </a:rPr>
              <a:t>Email: </a:t>
            </a:r>
            <a:r>
              <a:rPr lang="en-US" sz="2600" dirty="0" smtClean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iaezcpc@nccu.edu.tw</a:t>
            </a:r>
            <a:r>
              <a:rPr lang="en-US" sz="26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600" dirty="0" smtClean="0">
                <a:latin typeface="Verdana" panose="020B0604030504040204" pitchFamily="34" charset="0"/>
                <a:ea typeface="Verdana" panose="020B0604030504040204" pitchFamily="34" charset="0"/>
              </a:rPr>
              <a:t>Website: </a:t>
            </a:r>
            <a:r>
              <a:rPr lang="en-US" sz="2800" dirty="0">
                <a:hlinkClick r:id="rId4"/>
              </a:rPr>
              <a:t>http://www3.nccu.edu.tw/~iaezcpc/en</a:t>
            </a:r>
            <a:r>
              <a:rPr lang="en-US" sz="2800" dirty="0" smtClean="0">
                <a:hlinkClick r:id="rId4"/>
              </a:rPr>
              <a:t>/</a:t>
            </a:r>
            <a:r>
              <a:rPr lang="en-US" sz="2800" dirty="0" smtClean="0"/>
              <a:t> 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6011863" y="2133404"/>
            <a:ext cx="4662487" cy="349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33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3504" y="977900"/>
            <a:ext cx="10782300" cy="4998027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Thank you</a:t>
            </a:r>
          </a:p>
          <a:p>
            <a:pPr algn="ctr"/>
            <a:r>
              <a:rPr lang="en-US" sz="40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Teşekkür</a:t>
            </a:r>
            <a:r>
              <a:rPr lang="en-US" sz="4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ederim</a:t>
            </a:r>
            <a:endParaRPr lang="en-US" sz="40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zh-TW" altLang="en-US" sz="4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謝謝</a:t>
            </a:r>
            <a:endParaRPr lang="en-US" altLang="zh-TW" sz="40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endParaRPr lang="en-US" sz="4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95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4090" y="99344"/>
            <a:ext cx="5003820" cy="665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30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Profile of Taiwan</a:t>
            </a:r>
            <a:endParaRPr lang="en-US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2011680"/>
            <a:ext cx="10753725" cy="4145280"/>
          </a:xfrm>
        </p:spPr>
        <p:txBody>
          <a:bodyPr/>
          <a:lstStyle/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zh-TW" sz="26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Area :</a:t>
            </a:r>
            <a:r>
              <a:rPr lang="en-US" altLang="zh-TW" sz="2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36,000 square kilometers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zh-TW" sz="26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Population:</a:t>
            </a:r>
            <a:r>
              <a:rPr lang="en-US" altLang="zh-TW" sz="2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zh-TW" sz="26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23.6 million (2018)</a:t>
            </a:r>
            <a:endParaRPr lang="en-US" altLang="zh-TW" sz="2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zh-TW" sz="26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Capital :</a:t>
            </a:r>
            <a:r>
              <a:rPr lang="en-US" altLang="zh-TW" sz="2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Taipei </a:t>
            </a:r>
            <a:r>
              <a:rPr lang="en-US" altLang="zh-TW" sz="26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City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zh-TW" sz="26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Languages </a:t>
            </a:r>
            <a:r>
              <a:rPr lang="en-US" altLang="zh-TW" sz="26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  <a:r>
              <a:rPr lang="en-US" altLang="zh-TW" sz="2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Mandarin/Taiwanese (</a:t>
            </a:r>
            <a:r>
              <a:rPr lang="en-US" altLang="zh-TW" sz="26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Hokkien</a:t>
            </a:r>
            <a:r>
              <a:rPr lang="en-US" altLang="zh-TW" sz="2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)/Hakka/Indigenous </a:t>
            </a:r>
            <a:r>
              <a:rPr lang="en-US" altLang="zh-TW" sz="26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Languages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zh-TW" sz="26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Number of HEIs</a:t>
            </a:r>
            <a:r>
              <a:rPr lang="en-US" altLang="zh-TW" sz="26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157 universities, colleges, and junior colleges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altLang="zh-TW" sz="28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10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Background</a:t>
            </a:r>
            <a:endParaRPr lang="en-US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zh-TW" sz="26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Declining</a:t>
            </a:r>
            <a:r>
              <a:rPr lang="en-US" altLang="zh-TW" sz="26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birth rate: Total Fertility Rate (TFR) of </a:t>
            </a:r>
            <a:r>
              <a:rPr lang="en-US" altLang="zh-TW" sz="26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1.06</a:t>
            </a:r>
            <a:r>
              <a:rPr lang="en-US" altLang="zh-TW" sz="26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children per woman</a:t>
            </a:r>
            <a:r>
              <a:rPr lang="en-US" altLang="zh-TW" sz="26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zh-TW" sz="26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(2018)</a:t>
            </a:r>
          </a:p>
          <a:p>
            <a:pPr marL="598932" lvl="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zh-TW" sz="26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World </a:t>
            </a:r>
            <a:r>
              <a:rPr lang="en-US" altLang="zh-TW" sz="2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Health Organization: </a:t>
            </a:r>
            <a:r>
              <a:rPr lang="en-US" altLang="zh-TW" sz="26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2.1</a:t>
            </a:r>
            <a:r>
              <a:rPr lang="en-US" altLang="zh-TW" sz="2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children per woman -&gt; Replacement-level fertility</a:t>
            </a:r>
            <a:endParaRPr lang="en-US" altLang="zh-TW" sz="26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zh-TW" sz="26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Aged society </a:t>
            </a:r>
            <a:r>
              <a:rPr lang="en-US" altLang="zh-TW" sz="26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as of this year: 14.05% of population over 65 years of age</a:t>
            </a:r>
          </a:p>
          <a:p>
            <a:pPr marL="34290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6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2015</a:t>
            </a:r>
            <a:r>
              <a:rPr lang="en-US" sz="2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Humanities and Social Sciences 58% / STEM 42%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endParaRPr lang="en-US" altLang="zh-TW" sz="2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32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Research Questions</a:t>
            </a:r>
            <a:endParaRPr lang="en-US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zh-TW" sz="2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What institutions and programs exist to promote STEM education, TVET, and human capital development in </a:t>
            </a:r>
            <a:r>
              <a:rPr lang="en-US" altLang="zh-TW" sz="26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Taiwan?</a:t>
            </a:r>
          </a:p>
          <a:p>
            <a:pPr marL="514350" lvl="0" indent="-51435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zh-TW" sz="2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What key challenges do these initiatives try to address</a:t>
            </a:r>
            <a:r>
              <a:rPr lang="en-US" altLang="zh-TW" sz="26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  <a:p>
            <a:pPr marL="514350" lvl="0" indent="-51435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zh-TW" sz="2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How successful have these initiatives been at promoting human capital development? </a:t>
            </a:r>
            <a:endParaRPr lang="en-US" altLang="zh-TW" sz="2600" dirty="0" smtClean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14350" lvl="0" indent="-51435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</a:pPr>
            <a:endParaRPr lang="en-US" altLang="zh-TW" sz="2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21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Methodology</a:t>
            </a:r>
            <a:endParaRPr lang="en-US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zh-TW" sz="26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Government document analysis of government education reports, data, and white papers (Ministry of Education)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zh-TW" sz="26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Interpretation of educational reform policies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zh-TW" sz="26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Government education policy analysis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zh-TW" sz="26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Media analysis of impact of policies (data &amp; interviews)</a:t>
            </a:r>
            <a:endParaRPr lang="en-US" altLang="zh-TW" sz="2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en-US" sz="2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81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4" y="-94996"/>
            <a:ext cx="10772775" cy="1436914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Research Findings</a:t>
            </a:r>
            <a:endParaRPr lang="en-US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Content Placeholder 3" descr="A screenshot of a cell phone&#10;&#10;Description generated with very high confidence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305299" y="1151912"/>
            <a:ext cx="5581402" cy="47976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790701" y="6068294"/>
            <a:ext cx="6198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05299" y="5937669"/>
            <a:ext cx="5581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Figure 1: Agencies and institutions involved in human capital development </a:t>
            </a:r>
          </a:p>
          <a:p>
            <a:r>
              <a:rPr lang="en-US" sz="1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Source</a:t>
            </a:r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: Adapted from Executive Yuan (2016)</a:t>
            </a:r>
            <a:endParaRPr lang="en-US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83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4" y="357033"/>
            <a:ext cx="10772775" cy="1658198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Private Investment &amp; Domestic/Foreign Enterprises</a:t>
            </a:r>
            <a:endParaRPr lang="en-US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zh-TW" sz="26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Household spending on education among the world’s highest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zh-TW" sz="26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Average of US$56,424 spent on every Taiwanese child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zh-TW" sz="26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Private </a:t>
            </a:r>
            <a:r>
              <a:rPr lang="en-US" altLang="zh-TW" sz="2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primary and secondary school tuition and fees, after-school programs (</a:t>
            </a:r>
            <a:r>
              <a:rPr lang="en-US" altLang="zh-TW" sz="2600" dirty="0" err="1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buxiban</a:t>
            </a:r>
            <a:r>
              <a:rPr lang="en-US" altLang="zh-TW" sz="26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zh-TW" altLang="en-US" sz="26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補</a:t>
            </a:r>
            <a:r>
              <a:rPr lang="zh-TW" altLang="en-US" sz="2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習班</a:t>
            </a:r>
            <a:r>
              <a:rPr lang="en-US" altLang="zh-TW" sz="2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), and college </a:t>
            </a:r>
            <a:r>
              <a:rPr lang="en-US" altLang="zh-TW" sz="26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expenses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zh-TW" sz="26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Greater number of domestic enterprises funding employee training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zh-TW" sz="26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Google, Microsoft, and Amazon among largest foreign enterprises investing in human capital development</a:t>
            </a:r>
            <a:endParaRPr lang="en-US" altLang="zh-TW" sz="2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81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4" y="58883"/>
            <a:ext cx="10772775" cy="1401288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Key Challenges</a:t>
            </a:r>
            <a:endParaRPr lang="en-US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1257300"/>
            <a:ext cx="10753725" cy="5156200"/>
          </a:xfrm>
        </p:spPr>
        <p:txBody>
          <a:bodyPr>
            <a:normAutofit lnSpcReduction="10000"/>
          </a:bodyPr>
          <a:lstStyle/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zh-TW" sz="26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STEM in high demand, especially from schools and parents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zh-TW" sz="26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STEM associated with higher wages and job opportunities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zh-TW" sz="26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TVET regarded as a secondary choice -&gt; Diluted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zh-TW" sz="2600" dirty="0" err="1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Massification</a:t>
            </a:r>
            <a:r>
              <a:rPr lang="en-US" altLang="zh-TW" sz="26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of HE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zh-TW" sz="26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Less vocational skilled workers produced; students desire HE more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zh-TW" sz="26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Less funding allocated for vocational, TVET training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zh-TW" sz="26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Stagnant wages and surplus of college graduates leads talent to look overseas for opportunities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zh-TW" sz="26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Competitive economic pull factors from abroad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zh-TW" sz="26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Greater policy focus on service industry -&gt; Increase in Humanities &amp; Social Science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altLang="zh-TW" sz="26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en-US" sz="2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44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tropolitan">
  <a:themeElements>
    <a:clrScheme name="Custom 3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A4DEF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Metropolitan</Template>
  <TotalTime>194</TotalTime>
  <Words>771</Words>
  <Application>Microsoft Office PowerPoint</Application>
  <PresentationFormat>寬螢幕</PresentationFormat>
  <Paragraphs>89</Paragraphs>
  <Slides>14</Slides>
  <Notes>8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1" baseType="lpstr">
      <vt:lpstr>新細明體</vt:lpstr>
      <vt:lpstr>Arial</vt:lpstr>
      <vt:lpstr>Calibri</vt:lpstr>
      <vt:lpstr>Calibri Light</vt:lpstr>
      <vt:lpstr>Tahoma</vt:lpstr>
      <vt:lpstr>Verdana</vt:lpstr>
      <vt:lpstr>Metropolitan</vt:lpstr>
      <vt:lpstr>Innovation Policy for Human Capital Investment in Taiwan’s Education</vt:lpstr>
      <vt:lpstr>PowerPoint 簡報</vt:lpstr>
      <vt:lpstr>Profile of Taiwan</vt:lpstr>
      <vt:lpstr>Background</vt:lpstr>
      <vt:lpstr>Research Questions</vt:lpstr>
      <vt:lpstr>Methodology</vt:lpstr>
      <vt:lpstr>Research Findings</vt:lpstr>
      <vt:lpstr>Private Investment &amp; Domestic/Foreign Enterprises</vt:lpstr>
      <vt:lpstr>Key Challenges</vt:lpstr>
      <vt:lpstr>Local Responses</vt:lpstr>
      <vt:lpstr>PowerPoint 簡報</vt:lpstr>
      <vt:lpstr>Conclusion</vt:lpstr>
      <vt:lpstr>Chuing Prudence Chou周祝瑛  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Innovation Policy for Human Capital Investment in Taiwan’s Education</dc:title>
  <dc:creator>Antonio Casanova</dc:creator>
  <cp:lastModifiedBy>acer</cp:lastModifiedBy>
  <cp:revision>40</cp:revision>
  <dcterms:created xsi:type="dcterms:W3CDTF">2019-10-18T03:16:40Z</dcterms:created>
  <dcterms:modified xsi:type="dcterms:W3CDTF">2019-10-19T16:14:58Z</dcterms:modified>
</cp:coreProperties>
</file>